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38" autoAdjust="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23CC5FD-7FA9-47A9-8235-A0219FC8949E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D95FA31-833D-410C-BD95-5014E60468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88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תלמידים יקרים, ברוכים הבאים לספרייה אזורית חוף השרון. 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"ספרים הם נשאי התרבות. בלעדיהם, ההיסטוריה שותקת, הספרות אילמת, המדע בעל-מום, התרבות והעיון בקיפאון"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ברברה טוכמן</a:t>
            </a:r>
            <a:endParaRPr lang="en-US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FA31-833D-410C-BD95-5014E604687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87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B9C8-9A04-489E-8D04-18DC99BF7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C4267-A7F0-4D3E-B781-D44FED4D0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E14D-3DD5-4D78-8B8C-96F991E8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9704-5A17-46FB-86FE-7B52E03C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31343-F68C-4210-826E-936ECC3A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758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CCA2-A085-451A-855B-F4BDD000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6A7A4-B4B9-45AF-AFF7-5161D2F82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896C-5980-4854-BAB3-59CA7E2A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B2BB-2A36-4329-BE57-251370F3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038A2-730B-4514-BE40-CE2CCFED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33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98B8E-1FF8-4CF3-94A2-2BCF66CE8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A6241-A0E5-493F-9AB1-6E0BB3131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F580-679D-4E33-BBF4-D52CD34E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4711-7B36-43B2-AECD-FAB2378A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1BFF-F466-403D-8268-82E6104D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48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038A-567C-4259-97CA-FF03621F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63A9-087E-4B1A-BE11-68EA6368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6CA4E-7122-4F56-A17C-6DF3B936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844A5-F000-43EE-B1A6-E46435A2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80821-2A01-47FB-B6F9-CD844FAF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8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869-D7AE-43D9-B8C9-E91E4CFC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28266-40CA-4B86-889E-61D583D1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3B30-15B2-4A42-B74E-4DC30ABF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03032-8924-4D9C-9850-A1A612A6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DC7AE-EEE2-47FA-84CF-1D8E5D8D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0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3EEA-5B63-477C-93F2-CF0B03EA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5427-8796-4854-B504-BD5298BC3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1F189-B4F3-4207-ABF8-116199D46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3079E-194E-477B-A0FE-1FF0AC32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4BDBD-E473-44B4-AE2B-06D7A3B2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86EF2-2903-4551-8033-7383A087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16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2E75-DAA5-4BEF-B325-7D493123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D41DB-F54E-429B-ADB6-18FDA3D75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7208D-9688-497A-977D-D952BB68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7F81A-966D-40F6-B56B-913320BBE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A8418-BACB-460B-A427-F429C7DBA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8124E-BF15-40E2-B5DA-7B25FF1D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374D0-9ED1-49BE-93FB-84C18B65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828F0-E432-423D-B117-F2714FDC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93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9E84-6D01-4212-A494-9F5E94DC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CB87B-F4F7-4A57-AECB-C4FA8F90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FFBDD-003D-4A43-9E2D-3EA4391C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95082-AC36-4EDD-89E5-D09B245C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10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B16B9-9D4A-4814-9DD7-8DBCCBAA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AB255-69D6-45F2-8114-A5640D98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708CF-1C6B-464A-A4FF-FAFA6AC4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7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AB5-CBF4-4B27-AD85-56D7157A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AECD-A15B-4A54-9FB5-3F04DF90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1C79E-199D-47FA-97F7-784D097E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6F819-D44D-4CD4-B176-E3C47B81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512F1-89A4-425E-B864-F1547500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55412-305A-4C7B-AB29-93895F63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51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26F0-6F22-4310-AE54-892ADCF8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F28F0-1E33-46F0-84C4-34830FB35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40705-BAFA-4429-92A9-202C18809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CFFA4-F186-4099-9AA3-E53019AF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DBDE-51F1-43B2-BE2A-2B2B76D3B6F2}" type="datetimeFigureOut">
              <a:rPr lang="he-IL" smtClean="0"/>
              <a:t>י'/אלול/תשע"ח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DD9ED-D7C9-4547-84EA-0ECD1092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3E313-A045-4729-88B1-3B71337A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200-6F42-4F39-955D-F0D72E152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166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53F61-1296-4C9D-9642-8CEE5FF1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C9324-6605-482E-9F9E-3171D4A03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8C28D-8D19-425E-B2C1-4769EB43D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defRPr>
            </a:lvl1pPr>
          </a:lstStyle>
          <a:p>
            <a:fld id="{464BDBDE-51F1-43B2-BE2A-2B2B76D3B6F2}" type="datetimeFigureOut">
              <a:rPr lang="he-IL" smtClean="0"/>
              <a:pPr/>
              <a:t>י'/אלול/תשע"ח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F0E0-6083-42B4-9AF9-B4D722482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B09A8-1DDF-490B-8187-6B0D8B995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lef" panose="00000500000000000000" pitchFamily="2" charset="-79"/>
                <a:cs typeface="Alef" panose="00000500000000000000" pitchFamily="2" charset="-79"/>
              </a:defRPr>
            </a:lvl1pPr>
          </a:lstStyle>
          <a:p>
            <a:fld id="{1FA39200-6F42-4F39-955D-F0D72E1529D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05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ef" panose="00000500000000000000" pitchFamily="2" charset="-79"/>
          <a:ea typeface="+mj-ea"/>
          <a:cs typeface="Alef" panose="00000500000000000000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powtoon.com/c/fNCPhLix6i1/1/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Image may contain: people sitting and indoor">
            <a:extLst>
              <a:ext uri="{FF2B5EF4-FFF2-40B4-BE49-F238E27FC236}">
                <a16:creationId xmlns:a16="http://schemas.microsoft.com/office/drawing/2014/main" id="{ECB51DA8-7E51-451E-B8A0-7BBD584CB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21489"/>
          <a:stretch/>
        </p:blipFill>
        <p:spPr bwMode="auto"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6F007C85-2957-48D7-80F7-AE10558D88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320" y="2671011"/>
            <a:ext cx="5257803" cy="24271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איך להתמצא בספרייה</a:t>
            </a:r>
            <a:b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  <a:hlinkClick r:id="rId4"/>
              </a:rPr>
              <a:t>לחצו כאן לסרטון</a:t>
            </a:r>
            <a:endParaRPr lang="en-US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תמונה 1">
            <a:extLst>
              <a:ext uri="{FF2B5EF4-FFF2-40B4-BE49-F238E27FC236}">
                <a16:creationId xmlns:a16="http://schemas.microsoft.com/office/drawing/2014/main" id="{375C472E-B945-4D27-9131-93479932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3" b="15562"/>
          <a:stretch/>
        </p:blipFill>
        <p:spPr bwMode="auto">
          <a:xfrm>
            <a:off x="0" y="0"/>
            <a:ext cx="1609725" cy="13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E637A-7382-4FF7-A8BC-F13743833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27" y="80344"/>
            <a:ext cx="1386335" cy="11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>
            <a:extLst>
              <a:ext uri="{FF2B5EF4-FFF2-40B4-BE49-F238E27FC236}">
                <a16:creationId xmlns:a16="http://schemas.microsoft.com/office/drawing/2014/main" id="{4745A512-C67D-403C-908B-29A8958B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/>
              <a:t>מדף ספרי קריאה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7C1A63-D418-4074-B991-681441C7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he-IL" sz="2400" dirty="0"/>
              <a:t>אוהבים לקרוא סוגה מסוימת?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e-IL" sz="2400" dirty="0"/>
              <a:t>במיוחד בשבילכם הוספנו פס צבע לחלק מהספרים.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/>
              <a:t>צבע 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</a:rPr>
              <a:t>ירוק</a:t>
            </a:r>
            <a:r>
              <a:rPr lang="he-IL" sz="2400" dirty="0"/>
              <a:t> מסמן ספרים על רקע </a:t>
            </a:r>
            <a:r>
              <a:rPr lang="he-IL" sz="2400" b="1" dirty="0"/>
              <a:t>היסטורי</a:t>
            </a:r>
            <a:r>
              <a:rPr lang="he-IL" sz="2400" dirty="0"/>
              <a:t> </a:t>
            </a:r>
            <a:r>
              <a:rPr lang="he-IL" sz="2400" b="1" dirty="0"/>
              <a:t>וביוגרפיות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/>
              <a:t>צבע </a:t>
            </a:r>
            <a:r>
              <a:rPr lang="he-IL" sz="2400" b="1" dirty="0">
                <a:solidFill>
                  <a:schemeClr val="accent2"/>
                </a:solidFill>
              </a:rPr>
              <a:t>כתום</a:t>
            </a:r>
            <a:r>
              <a:rPr lang="he-IL" sz="2400" dirty="0"/>
              <a:t> מסמן ספרי </a:t>
            </a:r>
            <a:r>
              <a:rPr lang="he-IL" sz="2400" b="1" dirty="0"/>
              <a:t>מתח והרפתקאות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/>
              <a:t>צבע </a:t>
            </a:r>
            <a:r>
              <a:rPr lang="he-IL" sz="2400" b="1" dirty="0">
                <a:solidFill>
                  <a:srgbClr val="7030A0"/>
                </a:solidFill>
              </a:rPr>
              <a:t>סגול</a:t>
            </a:r>
            <a:r>
              <a:rPr lang="he-IL" sz="2400" dirty="0"/>
              <a:t> מסמן ספרי מדע </a:t>
            </a:r>
            <a:r>
              <a:rPr lang="he-IL" sz="2400" b="1" dirty="0"/>
              <a:t>בדיוני ופנטזיה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/>
              <a:t>צבע </a:t>
            </a:r>
            <a:r>
              <a:rPr lang="he-I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צהוב</a:t>
            </a:r>
            <a:r>
              <a:rPr lang="he-IL" sz="2400" dirty="0"/>
              <a:t> מסמן ספרים על ה</a:t>
            </a:r>
            <a:r>
              <a:rPr lang="he-IL" sz="2400" b="1" dirty="0"/>
              <a:t>שואה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27DB5B-8BE6-4D30-9CBE-196102ED23EB}"/>
              </a:ext>
            </a:extLst>
          </p:cNvPr>
          <p:cNvSpPr/>
          <p:nvPr/>
        </p:nvSpPr>
        <p:spPr>
          <a:xfrm>
            <a:off x="161040" y="0"/>
            <a:ext cx="648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F56E0-8103-4098-BB7D-4C6573E16369}"/>
              </a:ext>
            </a:extLst>
          </p:cNvPr>
          <p:cNvSpPr/>
          <p:nvPr/>
        </p:nvSpPr>
        <p:spPr>
          <a:xfrm>
            <a:off x="853338" y="0"/>
            <a:ext cx="6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0FCCE-DDF3-475B-9E49-0BFC698D5B16}"/>
              </a:ext>
            </a:extLst>
          </p:cNvPr>
          <p:cNvSpPr/>
          <p:nvPr/>
        </p:nvSpPr>
        <p:spPr>
          <a:xfrm>
            <a:off x="1545636" y="0"/>
            <a:ext cx="648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D1BB-0D05-40C5-8E98-92D5FEFA9CA6}"/>
              </a:ext>
            </a:extLst>
          </p:cNvPr>
          <p:cNvSpPr/>
          <p:nvPr/>
        </p:nvSpPr>
        <p:spPr>
          <a:xfrm>
            <a:off x="2237935" y="0"/>
            <a:ext cx="648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78C1D-3C9E-4067-BACF-BC16377070DB}"/>
              </a:ext>
            </a:extLst>
          </p:cNvPr>
          <p:cNvSpPr/>
          <p:nvPr/>
        </p:nvSpPr>
        <p:spPr>
          <a:xfrm rot="16200000">
            <a:off x="-545513" y="2970014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היסטורי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וביוגרפיות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37B8A1-F0DA-4002-A314-3C9486F157B5}"/>
              </a:ext>
            </a:extLst>
          </p:cNvPr>
          <p:cNvSpPr/>
          <p:nvPr/>
        </p:nvSpPr>
        <p:spPr>
          <a:xfrm rot="16200000">
            <a:off x="320656" y="2970015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מתח והרפתקאות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0845C-E595-440E-AE15-422BF0766046}"/>
              </a:ext>
            </a:extLst>
          </p:cNvPr>
          <p:cNvSpPr/>
          <p:nvPr/>
        </p:nvSpPr>
        <p:spPr>
          <a:xfrm rot="16200000">
            <a:off x="1061338" y="297001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בדיוני ופנטזיה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6658F-290D-4ED3-A7B5-CC3506CA0571}"/>
              </a:ext>
            </a:extLst>
          </p:cNvPr>
          <p:cNvSpPr/>
          <p:nvPr/>
        </p:nvSpPr>
        <p:spPr>
          <a:xfrm rot="16200000">
            <a:off x="2207511" y="297001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שואה</a:t>
            </a:r>
          </a:p>
        </p:txBody>
      </p:sp>
    </p:spTree>
    <p:extLst>
      <p:ext uri="{BB962C8B-B14F-4D97-AF65-F5344CB8AC3E}">
        <p14:creationId xmlns:p14="http://schemas.microsoft.com/office/powerpoint/2010/main" val="18949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>
            <a:extLst>
              <a:ext uri="{FF2B5EF4-FFF2-40B4-BE49-F238E27FC236}">
                <a16:creationId xmlns:a16="http://schemas.microsoft.com/office/drawing/2014/main" id="{0C47B513-65C7-4804-BEF6-EBF9F0FF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/>
              <a:t>מדף סרטים</a:t>
            </a:r>
          </a:p>
        </p:txBody>
      </p:sp>
      <p:pic>
        <p:nvPicPr>
          <p:cNvPr id="26627" name="מציין מיקום תוכן 1">
            <a:extLst>
              <a:ext uri="{FF2B5EF4-FFF2-40B4-BE49-F238E27FC236}">
                <a16:creationId xmlns:a16="http://schemas.microsoft.com/office/drawing/2014/main" id="{83EBF3AB-A202-411D-BAF4-57364BE3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808038"/>
            <a:ext cx="3982402" cy="5308127"/>
          </a:xfrm>
        </p:spPr>
      </p:pic>
      <p:sp>
        <p:nvSpPr>
          <p:cNvPr id="26628" name="TextBox 2">
            <a:extLst>
              <a:ext uri="{FF2B5EF4-FFF2-40B4-BE49-F238E27FC236}">
                <a16:creationId xmlns:a16="http://schemas.microsoft.com/office/drawing/2014/main" id="{8D35B850-6AAF-45A5-8790-189BDE25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1880235"/>
            <a:ext cx="4519296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הסרטים מסודרים לפי נושאים, כמו: אמנות, אנימציה, הרפתקאות, מתח, פנטזיה.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שימו-לב: הקופסאות שעל המדפים ריקות.</a:t>
            </a:r>
          </a:p>
        </p:txBody>
      </p:sp>
      <p:sp>
        <p:nvSpPr>
          <p:cNvPr id="26629" name="TextBox 3">
            <a:extLst>
              <a:ext uri="{FF2B5EF4-FFF2-40B4-BE49-F238E27FC236}">
                <a16:creationId xmlns:a16="http://schemas.microsoft.com/office/drawing/2014/main" id="{8F5910F0-FCCD-42AA-BF02-B6A616922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0" y="4059873"/>
            <a:ext cx="4774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רוצים לשאול סרט? עליכם להשאיר צ'ק פיקדון בספריה, שיוחזר בסוף שנה"ל. </a:t>
            </a:r>
          </a:p>
        </p:txBody>
      </p:sp>
    </p:spTree>
    <p:extLst>
      <p:ext uri="{BB962C8B-B14F-4D97-AF65-F5344CB8AC3E}">
        <p14:creationId xmlns:p14="http://schemas.microsoft.com/office/powerpoint/2010/main" val="24773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 descr="storyworks">
            <a:extLst>
              <a:ext uri="{FF2B5EF4-FFF2-40B4-BE49-F238E27FC236}">
                <a16:creationId xmlns:a16="http://schemas.microsoft.com/office/drawing/2014/main" id="{1A6F5C09-5B43-4147-B944-E3C7220A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234597"/>
            <a:ext cx="4537076" cy="40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3E4C3793-1DB2-454E-A14F-CA4BFE4AC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1899" y="806132"/>
            <a:ext cx="8229600" cy="390302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he-IL" altLang="he-IL" sz="4800" b="1" dirty="0"/>
            </a:br>
            <a:br>
              <a:rPr lang="he-IL" altLang="he-IL" sz="4800" b="1" dirty="0"/>
            </a:br>
            <a:r>
              <a:rPr lang="he-IL" altLang="he-IL" sz="4800" b="1" dirty="0"/>
              <a:t>שנת לימודים מוצלחת ועבודה פוריה ונעימה בספריה!</a:t>
            </a:r>
            <a:br>
              <a:rPr lang="he-IL" altLang="he-IL" sz="4800" b="1" dirty="0"/>
            </a:br>
            <a:br>
              <a:rPr lang="he-IL" altLang="he-IL" sz="4000" dirty="0"/>
            </a:br>
            <a:r>
              <a:rPr lang="he-IL" altLang="he-IL" sz="4000" dirty="0"/>
              <a:t>מצוות הספריה</a:t>
            </a:r>
            <a:endParaRPr lang="en-US" altLang="he-IL" sz="4000" dirty="0"/>
          </a:p>
        </p:txBody>
      </p:sp>
      <p:pic>
        <p:nvPicPr>
          <p:cNvPr id="6" name="תמונה 1">
            <a:extLst>
              <a:ext uri="{FF2B5EF4-FFF2-40B4-BE49-F238E27FC236}">
                <a16:creationId xmlns:a16="http://schemas.microsoft.com/office/drawing/2014/main" id="{BDD4CADF-E375-4EB7-B7B6-38B82D4E0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3" b="15562"/>
          <a:stretch/>
        </p:blipFill>
        <p:spPr bwMode="auto">
          <a:xfrm>
            <a:off x="0" y="0"/>
            <a:ext cx="1609725" cy="13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F5CD2-4534-4390-B630-CFAA348C2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27" y="80344"/>
            <a:ext cx="1386335" cy="11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07569 L -0.16732 -0.308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5" descr="ספרנית 2">
            <a:extLst>
              <a:ext uri="{FF2B5EF4-FFF2-40B4-BE49-F238E27FC236}">
                <a16:creationId xmlns:a16="http://schemas.microsoft.com/office/drawing/2014/main" id="{33A46F72-5747-42AF-80EC-FA74CF6004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6" y="960109"/>
            <a:ext cx="2780832" cy="49377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CB6E39A-B0B8-453D-962C-775BC7CD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3111" y="640081"/>
            <a:ext cx="5138808" cy="16611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he-IL" sz="6000" b="1" kern="1200">
                <a:solidFill>
                  <a:schemeClr val="tx1"/>
                </a:solidFill>
              </a:rPr>
              <a:t>יעץ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A1BEE49-CAEC-425B-B5C5-81DD5F560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0091" y="3303707"/>
            <a:ext cx="5138809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he-IL" sz="2400" kern="1200" dirty="0" err="1">
                <a:solidFill>
                  <a:schemeClr val="tx1"/>
                </a:solidFill>
              </a:rPr>
              <a:t>ניתן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לפנות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לספרניות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בספריה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בשאלות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של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חיפוש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ואיתור</a:t>
            </a:r>
            <a:r>
              <a:rPr lang="en-US" altLang="he-IL" sz="2400" kern="1200" dirty="0">
                <a:solidFill>
                  <a:schemeClr val="tx1"/>
                </a:solidFill>
              </a:rPr>
              <a:t> </a:t>
            </a:r>
            <a:r>
              <a:rPr lang="en-US" altLang="he-IL" sz="2400" kern="1200" dirty="0" err="1">
                <a:solidFill>
                  <a:schemeClr val="tx1"/>
                </a:solidFill>
              </a:rPr>
              <a:t>מידע</a:t>
            </a:r>
            <a:endParaRPr lang="en-US" altLang="he-IL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תמונה 3">
            <a:extLst>
              <a:ext uri="{FF2B5EF4-FFF2-40B4-BE49-F238E27FC236}">
                <a16:creationId xmlns:a16="http://schemas.microsoft.com/office/drawing/2014/main" id="{E7376A82-3EF0-4310-B013-9CA32DC0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r="2100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כותרת 1">
            <a:extLst>
              <a:ext uri="{FF2B5EF4-FFF2-40B4-BE49-F238E27FC236}">
                <a16:creationId xmlns:a16="http://schemas.microsoft.com/office/drawing/2014/main" id="{5BCCA7B1-3DE3-499E-BD26-5EE8AB6E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5120640" cy="1692794"/>
          </a:xfrm>
        </p:spPr>
        <p:txBody>
          <a:bodyPr>
            <a:normAutofit/>
          </a:bodyPr>
          <a:lstStyle/>
          <a:p>
            <a:r>
              <a:rPr lang="he-IL" altLang="he-IL" b="1" dirty="0"/>
              <a:t>שיטת סידור הספרים על המדפים</a:t>
            </a:r>
          </a:p>
        </p:txBody>
      </p:sp>
      <p:sp>
        <p:nvSpPr>
          <p:cNvPr id="18435" name="מציין מיקום תוכן 2">
            <a:extLst>
              <a:ext uri="{FF2B5EF4-FFF2-40B4-BE49-F238E27FC236}">
                <a16:creationId xmlns:a16="http://schemas.microsoft.com/office/drawing/2014/main" id="{3E7A6A36-4231-4688-993D-5D676BC3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he-IL" altLang="he-IL" sz="2400" dirty="0"/>
              <a:t>בספריה כ-30,000 ספרים, כתבי-עת וסרטים</a:t>
            </a:r>
          </a:p>
          <a:p>
            <a:r>
              <a:rPr lang="he-IL" altLang="he-IL" sz="2400" dirty="0"/>
              <a:t>כדי להתמצא בספריה חשוב שלכל פריט תהיה "כתובת" מדויקת</a:t>
            </a:r>
          </a:p>
        </p:txBody>
      </p:sp>
    </p:spTree>
    <p:extLst>
      <p:ext uri="{BB962C8B-B14F-4D97-AF65-F5344CB8AC3E}">
        <p14:creationId xmlns:p14="http://schemas.microsoft.com/office/powerpoint/2010/main" val="5723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×ª××¦××ª ×ª××× × ×¢×××¨ âªDewey Decimalâ¬â">
            <a:extLst>
              <a:ext uri="{FF2B5EF4-FFF2-40B4-BE49-F238E27FC236}">
                <a16:creationId xmlns:a16="http://schemas.microsoft.com/office/drawing/2014/main" id="{856B453C-5F23-4A56-A164-F1E8EBF80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"/>
          <a:stretch/>
        </p:blipFill>
        <p:spPr bwMode="auto">
          <a:xfrm>
            <a:off x="805180" y="1016268"/>
            <a:ext cx="3340869" cy="4942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Rectangle 5">
            <a:extLst>
              <a:ext uri="{FF2B5EF4-FFF2-40B4-BE49-F238E27FC236}">
                <a16:creationId xmlns:a16="http://schemas.microsoft.com/office/drawing/2014/main" id="{6B920105-086C-46A8-96CA-FCEB7235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005264"/>
            <a:ext cx="8229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e-IL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A9374D3-69F5-45B4-929B-E805CEF90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e-IL" altLang="he-IL" b="1"/>
              <a:t>סדר ספרי העיון</a:t>
            </a:r>
            <a:endParaRPr lang="en-US" altLang="he-IL" b="1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572DC9C-D61D-4A0E-B5F9-E38840A35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he-IL" altLang="he-IL" sz="2000" dirty="0"/>
              <a:t>ספרי העיון בספריה ממוינים לפי שיטת המיון העשרונית של דיואי שיטת המיון באה לסדר את הספרים לפי הגיון מסוים, כך שיהיה קל למצוא ספר מבוקש, או ספרים בנושא מבוקש.</a:t>
            </a:r>
          </a:p>
          <a:p>
            <a:pPr>
              <a:lnSpc>
                <a:spcPct val="150000"/>
              </a:lnSpc>
            </a:pPr>
            <a:r>
              <a:rPr lang="he-IL" altLang="he-IL" sz="2000" dirty="0"/>
              <a:t>שיטת המיון של דיואי היא שיטה עשרונית, שבה כל ספר מקבל מספר, וכל מספר מציין נושא.</a:t>
            </a:r>
            <a:endParaRPr lang="en-US" altLang="he-IL" sz="2000" dirty="0"/>
          </a:p>
          <a:p>
            <a:pPr eaLnBrk="1" hangingPunct="1">
              <a:lnSpc>
                <a:spcPct val="150000"/>
              </a:lnSpc>
            </a:pPr>
            <a:endParaRPr lang="en-US" altLang="he-IL" sz="2000" dirty="0"/>
          </a:p>
        </p:txBody>
      </p:sp>
    </p:spTree>
    <p:extLst>
      <p:ext uri="{BB962C8B-B14F-4D97-AF65-F5344CB8AC3E}">
        <p14:creationId xmlns:p14="http://schemas.microsoft.com/office/powerpoint/2010/main" val="25326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C9E3492-688E-4A32-8447-0399C80D3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4800" b="1"/>
              <a:t>שיטת המיון של דיואי</a:t>
            </a:r>
            <a:endParaRPr lang="en-US" altLang="he-IL" sz="4800" b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0F6C683-1FD2-4D07-A5CB-8B4D56D975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7888" y="1523048"/>
            <a:ext cx="8229600" cy="510635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60000"/>
              </a:lnSpc>
            </a:pPr>
            <a:r>
              <a:rPr lang="he-IL" altLang="he-IL" dirty="0"/>
              <a:t>100	כללי, מחשבים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200	דת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300	מדעי החברה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400	לשון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500	מדעים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600	טכנולוגיה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700	אמנות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800	ספרות</a:t>
            </a:r>
          </a:p>
          <a:p>
            <a:pPr eaLnBrk="1" hangingPunct="1">
              <a:lnSpc>
                <a:spcPct val="160000"/>
              </a:lnSpc>
            </a:pPr>
            <a:r>
              <a:rPr lang="he-IL" altLang="he-IL" dirty="0"/>
              <a:t>900	גיאוגרפיה והיסטוריה</a:t>
            </a:r>
            <a:endParaRPr lang="en-US" altLang="he-IL" dirty="0"/>
          </a:p>
        </p:txBody>
      </p:sp>
      <p:pic>
        <p:nvPicPr>
          <p:cNvPr id="1026" name="Picture 2" descr="×ª××× × ×§×©××¨×">
            <a:extLst>
              <a:ext uri="{FF2B5EF4-FFF2-40B4-BE49-F238E27FC236}">
                <a16:creationId xmlns:a16="http://schemas.microsoft.com/office/drawing/2014/main" id="{34483582-9748-4C14-B0C2-3D326226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0298"/>
            <a:ext cx="47625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>
            <a:extLst>
              <a:ext uri="{FF2B5EF4-FFF2-40B4-BE49-F238E27FC236}">
                <a16:creationId xmlns:a16="http://schemas.microsoft.com/office/drawing/2014/main" id="{AF3F557F-42C5-49D6-9DFA-6AF671BC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/>
              <a:t>מדף ספרי העיון</a:t>
            </a:r>
          </a:p>
        </p:txBody>
      </p:sp>
      <p:pic>
        <p:nvPicPr>
          <p:cNvPr id="21507" name="מציין מיקום תוכן 3">
            <a:extLst>
              <a:ext uri="{FF2B5EF4-FFF2-40B4-BE49-F238E27FC236}">
                <a16:creationId xmlns:a16="http://schemas.microsoft.com/office/drawing/2014/main" id="{4535D097-C149-4302-975B-C25D3958C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034" y="370205"/>
            <a:ext cx="4291966" cy="5719755"/>
          </a:xfrm>
        </p:spPr>
      </p:pic>
      <p:sp>
        <p:nvSpPr>
          <p:cNvPr id="21508" name="TextBox 1">
            <a:extLst>
              <a:ext uri="{FF2B5EF4-FFF2-40B4-BE49-F238E27FC236}">
                <a16:creationId xmlns:a16="http://schemas.microsoft.com/office/drawing/2014/main" id="{3AB38B93-FDA7-4B66-AA58-512131B1E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75640"/>
            <a:ext cx="434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בחיפוש על המדף יש לחפש מימין לשמאל.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030 מייצג אנציקלופדיות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ומתחתיו 3 האותיות הראשונות בשם הספר</a:t>
            </a:r>
          </a:p>
        </p:txBody>
      </p:sp>
      <p:sp>
        <p:nvSpPr>
          <p:cNvPr id="3" name="חץ ימינה 2">
            <a:extLst>
              <a:ext uri="{FF2B5EF4-FFF2-40B4-BE49-F238E27FC236}">
                <a16:creationId xmlns:a16="http://schemas.microsoft.com/office/drawing/2014/main" id="{D3DBF210-6A70-40BF-A95D-CAF1FB23ADD6}"/>
              </a:ext>
            </a:extLst>
          </p:cNvPr>
          <p:cNvSpPr/>
          <p:nvPr/>
        </p:nvSpPr>
        <p:spPr>
          <a:xfrm flipV="1">
            <a:off x="5988049" y="2707319"/>
            <a:ext cx="1008063" cy="538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2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מציין מיקום תוכן 3">
            <a:extLst>
              <a:ext uri="{FF2B5EF4-FFF2-40B4-BE49-F238E27FC236}">
                <a16:creationId xmlns:a16="http://schemas.microsoft.com/office/drawing/2014/main" id="{0915575C-FC5F-45EE-A91C-5B7780A77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961" y="785950"/>
            <a:ext cx="3893186" cy="5194163"/>
          </a:xfrm>
        </p:spPr>
      </p:pic>
      <p:sp>
        <p:nvSpPr>
          <p:cNvPr id="22532" name="TextBox 1">
            <a:extLst>
              <a:ext uri="{FF2B5EF4-FFF2-40B4-BE49-F238E27FC236}">
                <a16:creationId xmlns:a16="http://schemas.microsoft.com/office/drawing/2014/main" id="{6BCE9B93-EEEE-4BE1-AEC3-4BF9A8DD8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168" y="1839903"/>
            <a:ext cx="34871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492.4 מייצג מילונים בשפה העברית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3 האותיות שמתחת למספר מייצגות את האותיות הראשונות בשם המשפחה של המחבר</a:t>
            </a:r>
          </a:p>
        </p:txBody>
      </p:sp>
      <p:sp>
        <p:nvSpPr>
          <p:cNvPr id="3" name="חץ ימינה 2">
            <a:extLst>
              <a:ext uri="{FF2B5EF4-FFF2-40B4-BE49-F238E27FC236}">
                <a16:creationId xmlns:a16="http://schemas.microsoft.com/office/drawing/2014/main" id="{522935E4-F974-4CB1-A308-6ADB3682449E}"/>
              </a:ext>
            </a:extLst>
          </p:cNvPr>
          <p:cNvSpPr/>
          <p:nvPr/>
        </p:nvSpPr>
        <p:spPr>
          <a:xfrm>
            <a:off x="6359844" y="2973388"/>
            <a:ext cx="936625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1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מציין מיקום תוכן 3">
            <a:extLst>
              <a:ext uri="{FF2B5EF4-FFF2-40B4-BE49-F238E27FC236}">
                <a16:creationId xmlns:a16="http://schemas.microsoft.com/office/drawing/2014/main" id="{012E1E60-9E88-403B-ACB9-CEF40E4B3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5" y="1412875"/>
            <a:ext cx="4097338" cy="3073400"/>
          </a:xfrm>
        </p:spPr>
      </p:pic>
      <p:sp>
        <p:nvSpPr>
          <p:cNvPr id="23556" name="TextBox 4">
            <a:extLst>
              <a:ext uri="{FF2B5EF4-FFF2-40B4-BE49-F238E27FC236}">
                <a16:creationId xmlns:a16="http://schemas.microsoft.com/office/drawing/2014/main" id="{C40998BE-3B0E-4958-9957-93B795B1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20" y="5157788"/>
            <a:ext cx="46199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שים-לב שבאותו המדף, לצד הספר המבוקש, ימצאו ספרים נוספים באותו נושא</a:t>
            </a:r>
          </a:p>
        </p:txBody>
      </p:sp>
      <p:sp>
        <p:nvSpPr>
          <p:cNvPr id="6" name="חץ למטה 5">
            <a:extLst>
              <a:ext uri="{FF2B5EF4-FFF2-40B4-BE49-F238E27FC236}">
                <a16:creationId xmlns:a16="http://schemas.microsoft.com/office/drawing/2014/main" id="{C3B5EA63-EFB3-4628-8290-CD68922FAD66}"/>
              </a:ext>
            </a:extLst>
          </p:cNvPr>
          <p:cNvSpPr/>
          <p:nvPr/>
        </p:nvSpPr>
        <p:spPr>
          <a:xfrm>
            <a:off x="5808663" y="4221163"/>
            <a:ext cx="6477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8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>
            <a:extLst>
              <a:ext uri="{FF2B5EF4-FFF2-40B4-BE49-F238E27FC236}">
                <a16:creationId xmlns:a16="http://schemas.microsoft.com/office/drawing/2014/main" id="{3EF25A62-51C4-4C30-9F13-77CA3173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/>
              <a:t>מדף ספרי קריאה</a:t>
            </a:r>
          </a:p>
        </p:txBody>
      </p:sp>
      <p:pic>
        <p:nvPicPr>
          <p:cNvPr id="24579" name="מציין מיקום תוכן 3">
            <a:extLst>
              <a:ext uri="{FF2B5EF4-FFF2-40B4-BE49-F238E27FC236}">
                <a16:creationId xmlns:a16="http://schemas.microsoft.com/office/drawing/2014/main" id="{AC38420D-A251-4A44-89AF-2F57645C2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294" y="801528"/>
            <a:ext cx="4746625" cy="3559969"/>
          </a:xfrm>
        </p:spPr>
      </p:pic>
      <p:sp>
        <p:nvSpPr>
          <p:cNvPr id="24580" name="TextBox 1">
            <a:extLst>
              <a:ext uri="{FF2B5EF4-FFF2-40B4-BE49-F238E27FC236}">
                <a16:creationId xmlns:a16="http://schemas.microsoft.com/office/drawing/2014/main" id="{C89FFD18-981F-4D11-9A83-2AFD8F42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320" y="1773238"/>
            <a:ext cx="355092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ספרי הקריאה בספריה מחולקים לשלוש קטגוריות: 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י' = ילדים (ספרים מנוקדים)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נ = נוער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ס = מבוגרים</a:t>
            </a:r>
          </a:p>
        </p:txBody>
      </p:sp>
      <p:sp>
        <p:nvSpPr>
          <p:cNvPr id="24581" name="TextBox 2">
            <a:extLst>
              <a:ext uri="{FF2B5EF4-FFF2-40B4-BE49-F238E27FC236}">
                <a16:creationId xmlns:a16="http://schemas.microsoft.com/office/drawing/2014/main" id="{F71B8509-9157-45F3-B8D4-0C98911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412" y="4673917"/>
            <a:ext cx="2592388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נ = נוער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3 אותיות ראשונות בשם המשפחה של הסופר</a:t>
            </a:r>
          </a:p>
        </p:txBody>
      </p:sp>
      <p:sp>
        <p:nvSpPr>
          <p:cNvPr id="8" name="חץ למטה 7">
            <a:extLst>
              <a:ext uri="{FF2B5EF4-FFF2-40B4-BE49-F238E27FC236}">
                <a16:creationId xmlns:a16="http://schemas.microsoft.com/office/drawing/2014/main" id="{FA284605-8120-45C6-9DDE-FBFD0BD1EE9F}"/>
              </a:ext>
            </a:extLst>
          </p:cNvPr>
          <p:cNvSpPr/>
          <p:nvPr/>
        </p:nvSpPr>
        <p:spPr>
          <a:xfrm>
            <a:off x="3291840" y="4049076"/>
            <a:ext cx="548640" cy="62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3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302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Alef</vt:lpstr>
      <vt:lpstr>Arial</vt:lpstr>
      <vt:lpstr>Calibri</vt:lpstr>
      <vt:lpstr>Office Theme</vt:lpstr>
      <vt:lpstr>איך להתמצא בספרייה לחצו כאן לסרטון</vt:lpstr>
      <vt:lpstr>יעץ</vt:lpstr>
      <vt:lpstr>שיטת סידור הספרים על המדפים</vt:lpstr>
      <vt:lpstr>סדר ספרי העיון</vt:lpstr>
      <vt:lpstr>שיטת המיון של דיואי</vt:lpstr>
      <vt:lpstr>מדף ספרי העיון</vt:lpstr>
      <vt:lpstr>PowerPoint Presentation</vt:lpstr>
      <vt:lpstr>PowerPoint Presentation</vt:lpstr>
      <vt:lpstr>מדף ספרי קריאה</vt:lpstr>
      <vt:lpstr>מדף ספרי קריאה</vt:lpstr>
      <vt:lpstr>מדף סרטים</vt:lpstr>
      <vt:lpstr>  שנת לימודים מוצלחת ועבודה פוריה ונעימה בספריה!  מצוות הספריה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 בספריה</dc:title>
  <dc:creator>User</dc:creator>
  <cp:lastModifiedBy>User</cp:lastModifiedBy>
  <cp:revision>34</cp:revision>
  <dcterms:created xsi:type="dcterms:W3CDTF">2018-06-26T05:25:44Z</dcterms:created>
  <dcterms:modified xsi:type="dcterms:W3CDTF">2018-08-21T08:37:29Z</dcterms:modified>
</cp:coreProperties>
</file>